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CHAPTER 2</a:t>
            </a:r>
            <a:br>
              <a:rPr lang="en-US" dirty="0" smtClean="0"/>
            </a:br>
            <a:r>
              <a:rPr lang="en-US" b="1" i="1" dirty="0" smtClean="0">
                <a:solidFill>
                  <a:srgbClr val="FF0000"/>
                </a:solidFill>
              </a:rPr>
              <a:t>THE HIGHEST IDEAL OF CURE</a:t>
            </a:r>
            <a:br>
              <a:rPr lang="en-US" b="1" i="1" dirty="0" smtClean="0">
                <a:solidFill>
                  <a:srgbClr val="FF0000"/>
                </a:solidFill>
              </a:rPr>
            </a:br>
            <a:endParaRPr lang="en-US" dirty="0"/>
          </a:p>
        </p:txBody>
      </p:sp>
      <p:sp>
        <p:nvSpPr>
          <p:cNvPr id="3" name="Content Placeholder 2"/>
          <p:cNvSpPr>
            <a:spLocks noGrp="1"/>
          </p:cNvSpPr>
          <p:nvPr>
            <p:ph idx="1"/>
          </p:nvPr>
        </p:nvSpPr>
        <p:spPr>
          <a:xfrm>
            <a:off x="228600" y="4800600"/>
            <a:ext cx="8229600" cy="1935163"/>
          </a:xfrm>
        </p:spPr>
        <p:txBody>
          <a:bodyPr/>
          <a:lstStyle/>
          <a:p>
            <a:pPr marL="400050" lvl="1" indent="0">
              <a:spcBef>
                <a:spcPts val="0"/>
              </a:spcBef>
              <a:buNone/>
            </a:pPr>
            <a:r>
              <a:rPr lang="en-US" dirty="0" smtClean="0">
                <a:solidFill>
                  <a:schemeClr val="tx2">
                    <a:lumMod val="60000"/>
                    <a:lumOff val="40000"/>
                  </a:schemeClr>
                </a:solidFill>
              </a:rPr>
              <a:t>Prof. Dr. Manoj Narayan V </a:t>
            </a:r>
          </a:p>
          <a:p>
            <a:pPr marL="400050" lvl="1" indent="0">
              <a:spcBef>
                <a:spcPts val="0"/>
              </a:spcBef>
              <a:buNone/>
            </a:pPr>
            <a:r>
              <a:rPr lang="en-US" dirty="0" smtClean="0">
                <a:solidFill>
                  <a:schemeClr val="tx2">
                    <a:lumMod val="60000"/>
                    <a:lumOff val="40000"/>
                  </a:schemeClr>
                </a:solidFill>
              </a:rPr>
              <a:t>Department of Organon of Medicine</a:t>
            </a:r>
          </a:p>
          <a:p>
            <a:pPr marL="400050" lvl="1" indent="0">
              <a:spcBef>
                <a:spcPts val="0"/>
              </a:spcBef>
              <a:buNone/>
            </a:pPr>
            <a:r>
              <a:rPr lang="en-US" dirty="0" smtClean="0">
                <a:solidFill>
                  <a:schemeClr val="tx2">
                    <a:lumMod val="60000"/>
                    <a:lumOff val="40000"/>
                  </a:schemeClr>
                </a:solidFill>
              </a:rPr>
              <a:t>Sarada Krishna Homeopathic Medical College, Kulasekharam  </a:t>
            </a:r>
          </a:p>
          <a:p>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manner of cure can only be mild if it flows in the stream of natural direction, establishing order and thereby removing disease.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curative medicine does not act violently upon the economy, but establishes its action in a mild manner ; but while the action is mild and gentle, very often that which follows, which is the reaction, is a turmoil, especially when the work of traditional medicine is being undone and former states are being re-established.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third point is "upon</a:t>
            </a:r>
            <a:r>
              <a:rPr lang="en-US" b="1" dirty="0"/>
              <a:t> </a:t>
            </a:r>
            <a:r>
              <a:rPr lang="en-US" b="1" i="1" dirty="0">
                <a:solidFill>
                  <a:srgbClr val="FF0000"/>
                </a:solidFill>
              </a:rPr>
              <a:t>principles</a:t>
            </a:r>
            <a:r>
              <a:rPr lang="en-US" b="1" i="1" dirty="0"/>
              <a:t> </a:t>
            </a:r>
            <a:r>
              <a:rPr lang="en-US" dirty="0">
                <a:latin typeface="Times New Roman" pitchFamily="18" charset="0"/>
                <a:cs typeface="Times New Roman" pitchFamily="18" charset="0"/>
              </a:rPr>
              <a:t>that are at once plain and intelligible."</a:t>
            </a:r>
          </a:p>
          <a:p>
            <a:r>
              <a:rPr lang="en-US" dirty="0">
                <a:latin typeface="Times New Roman" pitchFamily="18" charset="0"/>
                <a:cs typeface="Times New Roman" pitchFamily="18" charset="0"/>
              </a:rPr>
              <a:t>This means law, it means fixed principles ; it means a law as certain as that of gravitation ; not guess work, empiricism, or roundabout </a:t>
            </a:r>
            <a:r>
              <a:rPr lang="en-US" dirty="0" smtClean="0">
                <a:latin typeface="Times New Roman" pitchFamily="18" charset="0"/>
                <a:cs typeface="Times New Roman" pitchFamily="18" charset="0"/>
              </a:rPr>
              <a:t>methods</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Our principles have never changed, they have always been the same and will remain the same.</a:t>
            </a:r>
          </a:p>
          <a:p>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become acquainted with these principles and doctrines, with fixed knowledges, with exactitude or method, to become acquainted with medicines that never change their properties, and to become acquainted with their action, is the all-important aim in homoeopathic study.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one were to ask to a physician trained in </a:t>
            </a:r>
            <a:r>
              <a:rPr lang="en-US" dirty="0" smtClean="0">
                <a:latin typeface="Times New Roman" pitchFamily="18" charset="0"/>
                <a:cs typeface="Times New Roman" pitchFamily="18" charset="0"/>
              </a:rPr>
              <a:t>homoeopathic </a:t>
            </a:r>
            <a:r>
              <a:rPr lang="en-US" dirty="0">
                <a:latin typeface="Times New Roman" pitchFamily="18" charset="0"/>
                <a:cs typeface="Times New Roman" pitchFamily="18" charset="0"/>
              </a:rPr>
              <a:t>principles the same question, one would find that there are means of distinctly demonstrating why he knows his patient is better.</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first of man is his voluntary and the second of man is his understanding, the last of man is his outermost ; from his center to his circumference, to his organs, his skin, hair, nails, etc.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latin typeface="Times New Roman" pitchFamily="18" charset="0"/>
                <a:cs typeface="Times New Roman" pitchFamily="18" charset="0"/>
              </a:rPr>
              <a:t>From center to circumference is from above downward, from within outwards, from more important to less important organs, from the head to the hands and feet.</a:t>
            </a:r>
          </a:p>
          <a:p>
            <a:r>
              <a:rPr lang="en-US" dirty="0">
                <a:latin typeface="Times New Roman" pitchFamily="18" charset="0"/>
                <a:cs typeface="Times New Roman" pitchFamily="18" charset="0"/>
              </a:rPr>
              <a:t>Moreover he knows that symptoms which disappear in the reverse order of their coming are removed permanently.</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progression of chronic diseases is from the surface to the center.</a:t>
            </a:r>
          </a:p>
          <a:p>
            <a:r>
              <a:rPr lang="en-US" dirty="0">
                <a:latin typeface="Times New Roman" pitchFamily="18" charset="0"/>
                <a:cs typeface="Times New Roman" pitchFamily="18" charset="0"/>
              </a:rPr>
              <a:t>All chronic diseases have their first manifestations upon the surface, and from that to the innermost of man.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If the doctor does not know that that means recovery he will make a prescription that will drive the rheumatism away from the feet and knees and it will go back to the heart and the patient will die ; and it need hardly be stated that the traditional doctor does not know this, as he resorts to this plan as his regular and only plan of treatment, and in the most innocent way kills the patient.</a:t>
            </a:r>
          </a:p>
          <a:p>
            <a:r>
              <a:rPr lang="en-US" dirty="0">
                <a:latin typeface="Times New Roman" pitchFamily="18" charset="0"/>
                <a:cs typeface="Times New Roman" pitchFamily="18" charset="0"/>
              </a:rPr>
              <a:t>This is a simple illustration of how it is possible for the interiors of man to cease to be affected and the exteriors to become affected.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The return of the outward manifestations upon the extremities are noticed in such cases where they have been suppressed.</a:t>
            </a:r>
          </a:p>
          <a:p>
            <a:r>
              <a:rPr lang="en-US" dirty="0">
                <a:latin typeface="Times New Roman" pitchFamily="18" charset="0"/>
                <a:cs typeface="Times New Roman" pitchFamily="18" charset="0"/>
              </a:rPr>
              <a:t>To illustrate : there are many patients who have had rheumatism in the hands and feet, in the wrists and knees and elbows, who have been rubbed and stimulated with lotions and strong liniments, with chloroform, with evaporating lotions, with cooling applications, until the rheumatism of the extremities has disappeared to a great extent, but every physician knows that as the disappearance of his rheumatism progresses cardiac symptoms are likely to occur.</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highest ideal of a cure is rapid, gentle and permanent restoration of the, health, or removal and annihilation of the disease in its whole extent, in the shortest, most reliable and most harmless way, on easily comprehensible principles."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When this patient is prescribed for the rheumatism of the extremities must come back or the heart will not be relieved.</a:t>
            </a:r>
          </a:p>
          <a:p>
            <a:r>
              <a:rPr lang="en-US" dirty="0">
                <a:latin typeface="Times New Roman" pitchFamily="18" charset="0"/>
                <a:cs typeface="Times New Roman" pitchFamily="18" charset="0"/>
              </a:rPr>
              <a:t>That is true of every condition that has been upon the extremities and driven in by local treatment. just as surely as you live and observe the action of homeopathic remedies upon man, so surely will you see these symptoms come back.</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patient will return and say :</a:t>
            </a: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Doctor, I have the same symptoms that I had when I was treated by Dr. So and-so for rheumatism."</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But when these principles are carried out, when a man has made himself thoroughly conversant with the Materia Medica and thoroughly intelligent in its application when he is circumspect in his very interior life as to the carrying out of these principles, then he will lead himself into a use that is most delightful, because by such means he may cause diseases to disappear, and may win the lasting friendship and respect of a class of people worth working for.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If you were to ask a physician, who had not been trained in Homoeopathy, of what a cure consists, his mind would only revolve around the idea of the disappearance of the pathological state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if an eruption on the skin were the given instance, the disappearance of the eruption from the skin under his treatment would be called a cure ; if hemorrhoids, the removal of these would be called a cure ; if constipation, the opening of the bowels would be called a cure ; if some affection of the knee joint, an amputation above the knee would be considered a cure ; or if it were an acute disease and the patient did not die, it would be considered a cure of the disease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patient will often wonder at the great skill of the physician in removing an eruption from the skin, and will go back again when the graver manifestations, the tissue changes threatening </a:t>
            </a:r>
            <a:r>
              <a:rPr lang="en-US" dirty="0" smtClean="0">
                <a:latin typeface="Times New Roman" pitchFamily="18" charset="0"/>
                <a:cs typeface="Times New Roman" pitchFamily="18" charset="0"/>
              </a:rPr>
              <a:t>death</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POINTS</a:t>
            </a:r>
            <a:endParaRPr lang="en-US" dirty="0"/>
          </a:p>
        </p:txBody>
      </p:sp>
      <p:sp>
        <p:nvSpPr>
          <p:cNvPr id="3" name="Content Placeholder 2"/>
          <p:cNvSpPr>
            <a:spLocks noGrp="1"/>
          </p:cNvSpPr>
          <p:nvPr>
            <p:ph idx="1"/>
          </p:nvPr>
        </p:nvSpPr>
        <p:spPr/>
        <p:txBody>
          <a:bodyPr/>
          <a:lstStyle/>
          <a:p>
            <a:r>
              <a:rPr lang="en-US" dirty="0" smtClean="0"/>
              <a:t>1.</a:t>
            </a:r>
            <a:r>
              <a:rPr lang="en-US" b="1" i="1" dirty="0" smtClean="0"/>
              <a:t> Restoring health</a:t>
            </a:r>
          </a:p>
          <a:p>
            <a:r>
              <a:rPr lang="en-US" b="1" i="1" dirty="0" smtClean="0"/>
              <a:t>2. promptly, mildly </a:t>
            </a:r>
            <a:r>
              <a:rPr lang="en-US" b="1" dirty="0" smtClean="0"/>
              <a:t>and </a:t>
            </a:r>
            <a:r>
              <a:rPr lang="en-US" b="1" i="1" dirty="0" smtClean="0"/>
              <a:t>permanently</a:t>
            </a:r>
          </a:p>
          <a:p>
            <a:r>
              <a:rPr lang="en-US" b="1" i="1" dirty="0" smtClean="0"/>
              <a:t>3. principles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a:solidFill>
                  <a:srgbClr val="FF0000"/>
                </a:solidFill>
                <a:latin typeface="Times New Roman" pitchFamily="18" charset="0"/>
                <a:cs typeface="Times New Roman" pitchFamily="18" charset="0"/>
              </a:rPr>
              <a:t>Restoring health</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and not the removing of symptoms, is the first point</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Restoring health has in view the establishment of order in a sick human being ; removing symptoms has not in view a human being ; removing the constipation, the hemorrhoids, the white swelling of the knee, the skin disease or any local manifestation or particular sign of disease, or even the removal of a group of symptoms does not have in view the restoration to health of the whole economy of man.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If the removal of symptoms is not followed by a restoration to health, it cannot be called a cure.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patient </a:t>
            </a:r>
            <a:r>
              <a:rPr lang="en-US" dirty="0">
                <a:latin typeface="Times New Roman" pitchFamily="18" charset="0"/>
                <a:cs typeface="Times New Roman" pitchFamily="18" charset="0"/>
              </a:rPr>
              <a:t>should be able to realize by his feelings and continue to say, that </a:t>
            </a:r>
            <a:r>
              <a:rPr lang="en-US" i="1" dirty="0">
                <a:latin typeface="Times New Roman" pitchFamily="18" charset="0"/>
                <a:cs typeface="Times New Roman" pitchFamily="18" charset="0"/>
              </a:rPr>
              <a:t>he </a:t>
            </a:r>
            <a:r>
              <a:rPr lang="en-US" dirty="0">
                <a:latin typeface="Times New Roman" pitchFamily="18" charset="0"/>
                <a:cs typeface="Times New Roman" pitchFamily="18" charset="0"/>
              </a:rPr>
              <a:t>is being restored to health, whenever a symptom is removed.</a:t>
            </a:r>
          </a:p>
          <a:p>
            <a:r>
              <a:rPr lang="en-US" dirty="0">
                <a:latin typeface="Times New Roman" pitchFamily="18" charset="0"/>
                <a:cs typeface="Times New Roman" pitchFamily="18" charset="0"/>
              </a:rPr>
              <a:t>There should be a corresponding inward improvement whenever an outward symptom has been caused to disappear, and this will be true whenever disease has been displaced by order.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 </a:t>
            </a:r>
            <a:r>
              <a:rPr lang="en-US" b="1" i="1" dirty="0">
                <a:solidFill>
                  <a:srgbClr val="FF0000"/>
                </a:solidFill>
              </a:rPr>
              <a:t>promptly, mildly </a:t>
            </a:r>
            <a:r>
              <a:rPr lang="en-US" b="1" dirty="0">
                <a:solidFill>
                  <a:srgbClr val="FF0000"/>
                </a:solidFill>
              </a:rPr>
              <a:t>and </a:t>
            </a:r>
            <a:r>
              <a:rPr lang="en-US" b="1" i="1" dirty="0">
                <a:solidFill>
                  <a:srgbClr val="FF0000"/>
                </a:solidFill>
              </a:rPr>
              <a:t>permanently,</a:t>
            </a:r>
            <a:r>
              <a:rPr lang="en-US" b="1" i="1" dirty="0"/>
              <a:t> </a:t>
            </a:r>
            <a:r>
              <a:rPr lang="en-US" dirty="0">
                <a:latin typeface="Times New Roman" pitchFamily="18" charset="0"/>
                <a:cs typeface="Times New Roman" pitchFamily="18" charset="0"/>
              </a:rPr>
              <a:t>which is the second point.</a:t>
            </a:r>
          </a:p>
          <a:p>
            <a:r>
              <a:rPr lang="en-US" dirty="0">
                <a:latin typeface="Times New Roman" pitchFamily="18" charset="0"/>
                <a:cs typeface="Times New Roman" pitchFamily="18" charset="0"/>
              </a:rPr>
              <a:t>The cure must be quick or speedy, it must be gentle, and it must be continuous or permanent.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934</Words>
  <Application>Microsoft Office PowerPoint</Application>
  <PresentationFormat>On-screen Show (4:3)</PresentationFormat>
  <Paragraphs>40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 CHAPTER 2 THE HIGHEST IDEAL OF CURE </vt:lpstr>
      <vt:lpstr>PowerPoint Presentation</vt:lpstr>
      <vt:lpstr>PowerPoint Presentation</vt:lpstr>
      <vt:lpstr>PowerPoint Presentation</vt:lpstr>
      <vt:lpstr>3 POINTS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ORGANON OF MEDICINE</dc:creator>
  <cp:lastModifiedBy>Lib Lab One</cp:lastModifiedBy>
  <cp:revision>3</cp:revision>
  <dcterms:created xsi:type="dcterms:W3CDTF">2006-08-16T00:00:00Z</dcterms:created>
  <dcterms:modified xsi:type="dcterms:W3CDTF">2021-02-02T04:17:27Z</dcterms:modified>
</cp:coreProperties>
</file>